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2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3C68F-BCD5-EC4E-89D7-4689E59F917F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0F25D-E5B6-C44C-9FF7-10BB5105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5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D4F0C-BD7D-428B-B8D8-BF22702F81CC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19D7E-0473-4FFA-AF5D-C333F06740DC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68D5A-8D88-445A-9922-6CFE9AEE7796}" type="slidenum">
              <a:rPr lang="en-US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35DC4-A8BC-49B9-A9AE-9F32A592850E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596C0-7AAC-4554-ACAA-BD56601BB3CA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2BF0D-E150-447C-9F84-3505BBE18D9D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50816-9593-4F6C-B32C-88C4C19DDCFB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3D5A0D-5595-494C-87BD-BE297B3339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9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09C57C-EBB9-40B4-816B-9DB36E1F0D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5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E9669A-754A-4269-AFBA-4AE3BD9EB4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7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10/23/17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10/23/17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.xml"/><Relationship Id="rId5" Type="http://schemas.openxmlformats.org/officeDocument/2006/relationships/image" Target="../media/image5.gif"/><Relationship Id="rId1" Type="http://schemas.microsoft.com/office/2007/relationships/media" Target="euglanim.gif" TargetMode="External"/><Relationship Id="rId2" Type="http://schemas.openxmlformats.org/officeDocument/2006/relationships/video" Target="euglanim.gi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server.magnet.fsu.edu/nikon/pondscum/protozoa/amoeba/t1/amoeba06pc40x.rm" TargetMode="External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8857" y="3165232"/>
            <a:ext cx="6767147" cy="109415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Unicellular </a:t>
            </a:r>
            <a:r>
              <a:rPr lang="en-US" sz="3200" dirty="0"/>
              <a:t>organisms </a:t>
            </a:r>
            <a:r>
              <a:rPr lang="en-US" sz="3200" dirty="0" smtClean="0"/>
              <a:t>–Protists four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015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564B3C"/>
                </a:solidFill>
                <a:latin typeface="Comic Sans MS" pitchFamily="66" charset="0"/>
              </a:rPr>
              <a:t>Volvox</a:t>
            </a:r>
            <a:endParaRPr lang="en-US" dirty="0">
              <a:solidFill>
                <a:srgbClr val="564B3C"/>
              </a:solidFill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5942" y="2489200"/>
            <a:ext cx="3810000" cy="4114800"/>
          </a:xfrm>
        </p:spPr>
        <p:txBody>
          <a:bodyPr/>
          <a:lstStyle/>
          <a:p>
            <a:r>
              <a:rPr lang="en-US" sz="3600" dirty="0" smtClean="0">
                <a:solidFill>
                  <a:srgbClr val="564B3C"/>
                </a:solidFill>
                <a:latin typeface="Comic Sans MS" pitchFamily="66" charset="0"/>
              </a:rPr>
              <a:t>Autotroph Photosynthesis </a:t>
            </a:r>
            <a:endParaRPr lang="en-US" sz="3600" dirty="0">
              <a:solidFill>
                <a:srgbClr val="564B3C"/>
              </a:solidFill>
              <a:latin typeface="Comic Sans MS" pitchFamily="66" charset="0"/>
            </a:endParaRPr>
          </a:p>
          <a:p>
            <a:r>
              <a:rPr lang="en-US" sz="3600" dirty="0">
                <a:solidFill>
                  <a:srgbClr val="564B3C"/>
                </a:solidFill>
                <a:latin typeface="Comic Sans MS" pitchFamily="66" charset="0"/>
              </a:rPr>
              <a:t>E</a:t>
            </a:r>
            <a:r>
              <a:rPr lang="en-US" sz="3600" dirty="0" smtClean="0">
                <a:solidFill>
                  <a:srgbClr val="564B3C"/>
                </a:solidFill>
                <a:latin typeface="Comic Sans MS" pitchFamily="66" charset="0"/>
              </a:rPr>
              <a:t>yespots  </a:t>
            </a:r>
            <a:r>
              <a:rPr lang="en-US" sz="3600" dirty="0">
                <a:solidFill>
                  <a:srgbClr val="564B3C"/>
                </a:solidFill>
                <a:latin typeface="Comic Sans MS" pitchFamily="66" charset="0"/>
              </a:rPr>
              <a:t>sense </a:t>
            </a:r>
            <a:r>
              <a:rPr lang="en-US" sz="3600" dirty="0" smtClean="0">
                <a:solidFill>
                  <a:srgbClr val="564B3C"/>
                </a:solidFill>
                <a:latin typeface="Comic Sans MS" pitchFamily="66" charset="0"/>
              </a:rPr>
              <a:t>light</a:t>
            </a:r>
            <a:endParaRPr lang="en-US" sz="3600" dirty="0" smtClean="0">
              <a:solidFill>
                <a:srgbClr val="564B3C"/>
              </a:solidFill>
              <a:latin typeface="Comic Sans MS" pitchFamily="66" charset="0"/>
            </a:endParaRPr>
          </a:p>
          <a:p>
            <a:pPr marL="114300" indent="0">
              <a:buNone/>
            </a:pP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9701" name="Picture 5" descr="volvox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2256971"/>
            <a:ext cx="4724400" cy="3905250"/>
          </a:xfrm>
        </p:spPr>
      </p:pic>
    </p:spTree>
    <p:extLst>
      <p:ext uri="{BB962C8B-B14F-4D97-AF65-F5344CB8AC3E}">
        <p14:creationId xmlns:p14="http://schemas.microsoft.com/office/powerpoint/2010/main" val="231067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40208"/>
              </p:ext>
            </p:extLst>
          </p:nvPr>
        </p:nvGraphicFramePr>
        <p:xfrm>
          <a:off x="557213" y="616857"/>
          <a:ext cx="8332787" cy="5768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3" imgW="9817100" imgH="5207000" progId="Word.Document.12">
                  <p:embed/>
                </p:oleObj>
              </mc:Choice>
              <mc:Fallback>
                <p:oleObj name="Document" r:id="rId3" imgW="9817100" imgH="52070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616857"/>
                        <a:ext cx="8332787" cy="5768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37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dirty="0" smtClean="0"/>
              <a:t>protists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978031" cy="4373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Protists- Very diverse group of single-</a:t>
            </a:r>
            <a:r>
              <a:rPr lang="en-US" sz="3600" dirty="0"/>
              <a:t>celled organisms from the Kingdom </a:t>
            </a:r>
            <a:r>
              <a:rPr lang="en-US" sz="3600" dirty="0" smtClean="0"/>
              <a:t>Protista.</a:t>
            </a:r>
            <a:endParaRPr lang="en-US" sz="3600" dirty="0"/>
          </a:p>
          <a:p>
            <a:endParaRPr lang="en-US" sz="3600" dirty="0"/>
          </a:p>
        </p:txBody>
      </p:sp>
      <p:pic>
        <p:nvPicPr>
          <p:cNvPr id="4" name="Picture 5" descr="images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951413" y="1934308"/>
            <a:ext cx="3154362" cy="367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37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EUGLENA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425" y="1661886"/>
            <a:ext cx="4419600" cy="4434114"/>
          </a:xfrm>
        </p:spPr>
        <p:txBody>
          <a:bodyPr/>
          <a:lstStyle/>
          <a:p>
            <a:r>
              <a:rPr lang="en-US" sz="3200" dirty="0">
                <a:solidFill>
                  <a:srgbClr val="564B3C"/>
                </a:solidFill>
                <a:latin typeface="Comic Sans MS" pitchFamily="66" charset="0"/>
              </a:rPr>
              <a:t>Single-celled </a:t>
            </a:r>
            <a:r>
              <a:rPr lang="en-US" sz="3200" dirty="0" err="1" smtClean="0">
                <a:solidFill>
                  <a:srgbClr val="564B3C"/>
                </a:solidFill>
                <a:latin typeface="Comic Sans MS" pitchFamily="66" charset="0"/>
              </a:rPr>
              <a:t>Protists</a:t>
            </a:r>
            <a:r>
              <a:rPr lang="en-US" sz="3200" dirty="0" smtClean="0">
                <a:solidFill>
                  <a:srgbClr val="564B3C"/>
                </a:solidFill>
                <a:latin typeface="Comic Sans MS" pitchFamily="66" charset="0"/>
              </a:rPr>
              <a:t>= </a:t>
            </a:r>
            <a:r>
              <a:rPr lang="en-US" sz="3200" dirty="0">
                <a:solidFill>
                  <a:srgbClr val="564B3C"/>
                </a:solidFill>
                <a:latin typeface="Comic Sans MS" pitchFamily="66" charset="0"/>
              </a:rPr>
              <a:t>that </a:t>
            </a:r>
            <a:r>
              <a:rPr lang="en-US" sz="3200" dirty="0" smtClean="0">
                <a:solidFill>
                  <a:srgbClr val="564B3C"/>
                </a:solidFill>
                <a:latin typeface="Comic Sans MS" pitchFamily="66" charset="0"/>
              </a:rPr>
              <a:t>lives </a:t>
            </a:r>
            <a:r>
              <a:rPr lang="en-US" sz="3200" dirty="0">
                <a:solidFill>
                  <a:srgbClr val="564B3C"/>
                </a:solidFill>
                <a:latin typeface="Comic Sans MS" pitchFamily="66" charset="0"/>
              </a:rPr>
              <a:t>in </a:t>
            </a:r>
            <a:r>
              <a:rPr lang="en-US" sz="3200" u="sng" dirty="0">
                <a:solidFill>
                  <a:srgbClr val="564B3C"/>
                </a:solidFill>
                <a:latin typeface="Comic Sans MS" pitchFamily="66" charset="0"/>
              </a:rPr>
              <a:t>fresh water.</a:t>
            </a:r>
          </a:p>
          <a:p>
            <a:r>
              <a:rPr lang="en-US" sz="3200" dirty="0" smtClean="0">
                <a:solidFill>
                  <a:srgbClr val="564B3C"/>
                </a:solidFill>
                <a:latin typeface="Comic Sans MS" pitchFamily="66" charset="0"/>
              </a:rPr>
              <a:t>Heterotroph- Captures </a:t>
            </a:r>
            <a:r>
              <a:rPr lang="en-US" sz="3200" dirty="0">
                <a:solidFill>
                  <a:srgbClr val="564B3C"/>
                </a:solidFill>
                <a:latin typeface="Comic Sans MS" pitchFamily="66" charset="0"/>
              </a:rPr>
              <a:t>food by eating </a:t>
            </a:r>
            <a:r>
              <a:rPr lang="en-US" sz="3200" u="sng" dirty="0">
                <a:solidFill>
                  <a:srgbClr val="564B3C"/>
                </a:solidFill>
                <a:latin typeface="Comic Sans MS" pitchFamily="66" charset="0"/>
              </a:rPr>
              <a:t>other organisms</a:t>
            </a:r>
          </a:p>
          <a:p>
            <a:r>
              <a:rPr lang="en-US" sz="3200" dirty="0" smtClean="0">
                <a:solidFill>
                  <a:srgbClr val="564B3C"/>
                </a:solidFill>
                <a:latin typeface="Comic Sans MS" pitchFamily="66" charset="0"/>
              </a:rPr>
              <a:t>Has chlorophyll</a:t>
            </a:r>
          </a:p>
          <a:p>
            <a:pPr marL="114300" indent="0">
              <a:buNone/>
            </a:pP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101" name="Picture 5" descr="images-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99025" y="1600200"/>
            <a:ext cx="3614738" cy="4495800"/>
          </a:xfrm>
        </p:spPr>
      </p:pic>
    </p:spTree>
    <p:extLst>
      <p:ext uri="{BB962C8B-B14F-4D97-AF65-F5344CB8AC3E}">
        <p14:creationId xmlns:p14="http://schemas.microsoft.com/office/powerpoint/2010/main" val="245087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564B3C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564B3C"/>
                </a:solidFill>
                <a:latin typeface="Comic Sans MS" pitchFamily="66" charset="0"/>
              </a:rPr>
              <a:t>Euglena</a:t>
            </a:r>
            <a:endParaRPr lang="en-US" dirty="0">
              <a:solidFill>
                <a:srgbClr val="564B3C"/>
              </a:solidFill>
              <a:latin typeface="Comic Sans MS" pitchFamily="66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3915" y="1792514"/>
            <a:ext cx="3407228" cy="457200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564B3C"/>
                </a:solidFill>
                <a:latin typeface="Comic Sans MS" pitchFamily="66" charset="0"/>
              </a:rPr>
              <a:t>Eyespot</a:t>
            </a:r>
            <a:r>
              <a:rPr lang="en-US" sz="3200" b="1" dirty="0">
                <a:solidFill>
                  <a:srgbClr val="564B3C"/>
                </a:solidFill>
                <a:latin typeface="Comic Sans MS" pitchFamily="66" charset="0"/>
              </a:rPr>
              <a:t> helps </a:t>
            </a:r>
            <a:r>
              <a:rPr lang="en-US" sz="3200" b="1" dirty="0" smtClean="0">
                <a:solidFill>
                  <a:srgbClr val="564B3C"/>
                </a:solidFill>
                <a:latin typeface="Comic Sans MS" pitchFamily="66" charset="0"/>
              </a:rPr>
              <a:t>it sense </a:t>
            </a:r>
            <a:r>
              <a:rPr lang="en-US" sz="3200" b="1" dirty="0">
                <a:solidFill>
                  <a:srgbClr val="564B3C"/>
                </a:solidFill>
                <a:latin typeface="Comic Sans MS" pitchFamily="66" charset="0"/>
              </a:rPr>
              <a:t>light.</a:t>
            </a:r>
          </a:p>
          <a:p>
            <a:pPr marL="114300" indent="0">
              <a:buNone/>
            </a:pPr>
            <a:endParaRPr lang="en-US" sz="3200" b="1" dirty="0">
              <a:solidFill>
                <a:srgbClr val="564B3C"/>
              </a:solidFill>
              <a:latin typeface="Comic Sans MS" pitchFamily="66" charset="0"/>
            </a:endParaRPr>
          </a:p>
          <a:p>
            <a:r>
              <a:rPr lang="en-US" sz="3200" b="1" dirty="0" smtClean="0">
                <a:solidFill>
                  <a:srgbClr val="564B3C"/>
                </a:solidFill>
                <a:latin typeface="Comic Sans MS" pitchFamily="66" charset="0"/>
              </a:rPr>
              <a:t>Movement by a f</a:t>
            </a:r>
            <a:r>
              <a:rPr lang="en-US" sz="3200" b="1" u="sng" dirty="0" smtClean="0">
                <a:solidFill>
                  <a:srgbClr val="564B3C"/>
                </a:solidFill>
                <a:latin typeface="Comic Sans MS" pitchFamily="66" charset="0"/>
              </a:rPr>
              <a:t>lagella</a:t>
            </a:r>
            <a:endParaRPr lang="en-US" sz="3200" b="1" u="sng" dirty="0">
              <a:solidFill>
                <a:srgbClr val="564B3C"/>
              </a:solidFill>
              <a:latin typeface="Comic Sans MS" pitchFamily="66" charset="0"/>
            </a:endParaRPr>
          </a:p>
          <a:p>
            <a:pPr marL="114300" indent="0">
              <a:buNone/>
            </a:pPr>
            <a:endParaRPr lang="en-US" sz="2800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125" name="euglanim.gif" descr="euglanim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5262" y="1792514"/>
            <a:ext cx="4529138" cy="3395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142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10" fill="hold"/>
                                        <p:tgtEl>
                                          <p:spTgt spid="5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5"/>
                </p:tgtEl>
              </p:cMediaNode>
            </p:vide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5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564B3C"/>
                </a:solidFill>
                <a:latin typeface="Comic Sans MS" pitchFamily="66" charset="0"/>
              </a:rPr>
              <a:t>AMOEBA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524000"/>
            <a:ext cx="4495800" cy="4953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Found in freshwater and salt </a:t>
            </a:r>
            <a:r>
              <a:rPr lang="en-US" sz="2800" dirty="0" smtClean="0">
                <a:solidFill>
                  <a:srgbClr val="564B3C"/>
                </a:solidFill>
                <a:latin typeface="Comic Sans MS" pitchFamily="66" charset="0"/>
              </a:rPr>
              <a:t>water.</a:t>
            </a:r>
          </a:p>
          <a:p>
            <a:pPr marL="114300" indent="0">
              <a:buNone/>
            </a:pPr>
            <a:endParaRPr lang="en-US" sz="2800" dirty="0">
              <a:solidFill>
                <a:srgbClr val="564B3C"/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Heterotroph- Captures food by eating </a:t>
            </a:r>
            <a:r>
              <a:rPr lang="en-US" sz="2800" u="sng" dirty="0">
                <a:solidFill>
                  <a:srgbClr val="564B3C"/>
                </a:solidFill>
                <a:latin typeface="Comic Sans MS" pitchFamily="66" charset="0"/>
              </a:rPr>
              <a:t>other </a:t>
            </a:r>
            <a:r>
              <a:rPr lang="en-US" sz="2800" u="sng" dirty="0" smtClean="0">
                <a:solidFill>
                  <a:srgbClr val="564B3C"/>
                </a:solidFill>
                <a:latin typeface="Comic Sans MS" pitchFamily="66" charset="0"/>
              </a:rPr>
              <a:t>organisms</a:t>
            </a:r>
            <a:endParaRPr lang="en-US" sz="2800" u="sng" dirty="0">
              <a:solidFill>
                <a:srgbClr val="564B3C"/>
              </a:solidFill>
              <a:latin typeface="Comic Sans MS" pitchFamily="66" charset="0"/>
            </a:endParaRPr>
          </a:p>
        </p:txBody>
      </p:sp>
      <p:pic>
        <p:nvPicPr>
          <p:cNvPr id="8197" name="Picture 5" descr="images-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2079625"/>
            <a:ext cx="4495800" cy="3398838"/>
          </a:xfrm>
        </p:spPr>
      </p:pic>
    </p:spTree>
    <p:extLst>
      <p:ext uri="{BB962C8B-B14F-4D97-AF65-F5344CB8AC3E}">
        <p14:creationId xmlns:p14="http://schemas.microsoft.com/office/powerpoint/2010/main" val="429167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64B3C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564B3C"/>
                </a:solidFill>
                <a:latin typeface="Comic Sans MS" pitchFamily="66" charset="0"/>
              </a:rPr>
              <a:t>Amoebas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053114" cy="4114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564B3C"/>
                </a:solidFill>
                <a:latin typeface="Comic Sans MS" pitchFamily="66" charset="0"/>
              </a:rPr>
              <a:t>Movement</a:t>
            </a:r>
            <a:r>
              <a:rPr lang="en-US" sz="3200" dirty="0" smtClean="0">
                <a:solidFill>
                  <a:srgbClr val="564B3C"/>
                </a:solidFill>
                <a:latin typeface="Comic Sans MS" pitchFamily="66" charset="0"/>
              </a:rPr>
              <a:t>-  The cell shapes itself into pseudopods</a:t>
            </a:r>
            <a:r>
              <a:rPr lang="en-US" sz="3200" u="sng" dirty="0" smtClean="0">
                <a:solidFill>
                  <a:srgbClr val="564B3C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564B3C"/>
                </a:solidFill>
                <a:latin typeface="Comic Sans MS" pitchFamily="66" charset="0"/>
              </a:rPr>
              <a:t>(false </a:t>
            </a:r>
            <a:r>
              <a:rPr lang="en-US" sz="3200" dirty="0">
                <a:solidFill>
                  <a:srgbClr val="564B3C"/>
                </a:solidFill>
                <a:latin typeface="Comic Sans MS" pitchFamily="66" charset="0"/>
              </a:rPr>
              <a:t>feet</a:t>
            </a:r>
            <a:r>
              <a:rPr lang="en-US" sz="3200" dirty="0" smtClean="0">
                <a:solidFill>
                  <a:srgbClr val="564B3C"/>
                </a:solidFill>
                <a:latin typeface="Comic Sans MS" pitchFamily="66" charset="0"/>
              </a:rPr>
              <a:t>)</a:t>
            </a:r>
          </a:p>
          <a:p>
            <a:pPr lvl="1"/>
            <a:r>
              <a:rPr lang="en-US" sz="3200" dirty="0" smtClean="0">
                <a:solidFill>
                  <a:srgbClr val="564B3C"/>
                </a:solidFill>
                <a:latin typeface="Comic Sans MS" pitchFamily="66" charset="0"/>
              </a:rPr>
              <a:t>made by </a:t>
            </a:r>
            <a:r>
              <a:rPr lang="en-US" sz="3200" u="sng" dirty="0" smtClean="0">
                <a:solidFill>
                  <a:srgbClr val="564B3C"/>
                </a:solidFill>
                <a:latin typeface="Comic Sans MS" pitchFamily="66" charset="0"/>
              </a:rPr>
              <a:t>cytoplasmic </a:t>
            </a:r>
            <a:r>
              <a:rPr lang="en-US" sz="3200" u="sng" dirty="0" smtClean="0">
                <a:solidFill>
                  <a:srgbClr val="564B3C"/>
                </a:solidFill>
                <a:latin typeface="Comic Sans MS" pitchFamily="66" charset="0"/>
              </a:rPr>
              <a:t>streaming</a:t>
            </a:r>
            <a:endParaRPr lang="en-US" sz="3200" u="sng" dirty="0">
              <a:solidFill>
                <a:srgbClr val="564B3C"/>
              </a:solidFill>
              <a:latin typeface="Comic Sans MS" pitchFamily="66" charset="0"/>
              <a:hlinkClick r:id="rId3"/>
            </a:endParaRPr>
          </a:p>
        </p:txBody>
      </p:sp>
      <p:pic>
        <p:nvPicPr>
          <p:cNvPr id="5" name="Picture 5" descr="zwp06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1714" y="19812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412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3229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564B3C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564B3C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564B3C"/>
                </a:solidFill>
                <a:latin typeface="Comic Sans MS" pitchFamily="66" charset="0"/>
              </a:rPr>
              <a:t>PARAMECIUM</a:t>
            </a:r>
            <a:endParaRPr lang="en-US" dirty="0">
              <a:solidFill>
                <a:srgbClr val="564B3C"/>
              </a:solidFill>
              <a:latin typeface="Comic Sans MS" pitchFamily="66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879600"/>
            <a:ext cx="4572000" cy="4542971"/>
          </a:xfrm>
        </p:spPr>
        <p:txBody>
          <a:bodyPr/>
          <a:lstStyle/>
          <a:p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Found in freshwater.  </a:t>
            </a:r>
            <a:endParaRPr lang="en-US" sz="2800" dirty="0" smtClean="0">
              <a:solidFill>
                <a:srgbClr val="564B3C"/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Movement- </a:t>
            </a:r>
            <a:r>
              <a:rPr lang="en-US" sz="2800" u="sng" dirty="0">
                <a:solidFill>
                  <a:srgbClr val="564B3C"/>
                </a:solidFill>
                <a:latin typeface="Comic Sans MS" pitchFamily="66" charset="0"/>
              </a:rPr>
              <a:t>cilia</a:t>
            </a:r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 (tiny hairs that move back and forth.)</a:t>
            </a:r>
          </a:p>
          <a:p>
            <a:pPr lvl="1"/>
            <a:r>
              <a:rPr lang="en-US" sz="2400" dirty="0" smtClean="0">
                <a:solidFill>
                  <a:srgbClr val="564B3C"/>
                </a:solidFill>
                <a:latin typeface="Comic Sans MS" pitchFamily="66" charset="0"/>
              </a:rPr>
              <a:t>Heterotroph- Cilia </a:t>
            </a:r>
            <a:r>
              <a:rPr lang="en-US" sz="2400" dirty="0">
                <a:solidFill>
                  <a:srgbClr val="564B3C"/>
                </a:solidFill>
                <a:latin typeface="Comic Sans MS" pitchFamily="66" charset="0"/>
              </a:rPr>
              <a:t>also sweep food into the oral groove and </a:t>
            </a:r>
            <a:r>
              <a:rPr lang="en-US" sz="2400" dirty="0" smtClean="0">
                <a:solidFill>
                  <a:srgbClr val="564B3C"/>
                </a:solidFill>
                <a:latin typeface="Comic Sans MS" pitchFamily="66" charset="0"/>
              </a:rPr>
              <a:t>gullet.</a:t>
            </a:r>
            <a:endParaRPr lang="en-US" sz="2400" dirty="0">
              <a:solidFill>
                <a:srgbClr val="564B3C"/>
              </a:solidFill>
              <a:latin typeface="Comic Sans MS" pitchFamily="66" charset="0"/>
            </a:endParaRPr>
          </a:p>
          <a:p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1269" name="Picture 5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7809" y="2260600"/>
            <a:ext cx="3967163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132286" y="689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9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64B3C"/>
                </a:solidFill>
                <a:latin typeface="Comic Sans MS" pitchFamily="66" charset="0"/>
              </a:rPr>
              <a:t>VOLVOX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3915" y="2017713"/>
            <a:ext cx="3962400" cy="4495800"/>
          </a:xfrm>
        </p:spPr>
        <p:txBody>
          <a:bodyPr/>
          <a:lstStyle/>
          <a:p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Found in ponds ditches and </a:t>
            </a:r>
            <a:r>
              <a:rPr lang="en-US" sz="2800" u="sng" dirty="0">
                <a:solidFill>
                  <a:srgbClr val="564B3C"/>
                </a:solidFill>
                <a:latin typeface="Comic Sans MS" pitchFamily="66" charset="0"/>
              </a:rPr>
              <a:t>puddles</a:t>
            </a:r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.  </a:t>
            </a:r>
          </a:p>
          <a:p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Composed of a </a:t>
            </a:r>
            <a:r>
              <a:rPr lang="en-US" sz="2800" u="sng" dirty="0">
                <a:solidFill>
                  <a:srgbClr val="564B3C"/>
                </a:solidFill>
                <a:latin typeface="Comic Sans MS" pitchFamily="66" charset="0"/>
              </a:rPr>
              <a:t>colony</a:t>
            </a:r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 of more than 50,000 tiny cells</a:t>
            </a:r>
          </a:p>
          <a:p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Often </a:t>
            </a:r>
            <a:r>
              <a:rPr lang="en-US" sz="2800" dirty="0" smtClean="0">
                <a:solidFill>
                  <a:srgbClr val="564B3C"/>
                </a:solidFill>
                <a:latin typeface="Comic Sans MS" pitchFamily="66" charset="0"/>
              </a:rPr>
              <a:t>called </a:t>
            </a:r>
            <a:r>
              <a:rPr lang="en-US" sz="2800" dirty="0">
                <a:solidFill>
                  <a:srgbClr val="564B3C"/>
                </a:solidFill>
                <a:latin typeface="Comic Sans MS" pitchFamily="66" charset="0"/>
              </a:rPr>
              <a:t>algae</a:t>
            </a:r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.  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14300" indent="0">
              <a:buNone/>
            </a:pPr>
            <a:endParaRPr lang="en-US" sz="2800" dirty="0"/>
          </a:p>
        </p:txBody>
      </p:sp>
      <p:pic>
        <p:nvPicPr>
          <p:cNvPr id="28678" name="Picture 6" descr="Volvox_aure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043113"/>
            <a:ext cx="3810000" cy="3951287"/>
          </a:xfrm>
        </p:spPr>
      </p:pic>
    </p:spTree>
    <p:extLst>
      <p:ext uri="{BB962C8B-B14F-4D97-AF65-F5344CB8AC3E}">
        <p14:creationId xmlns:p14="http://schemas.microsoft.com/office/powerpoint/2010/main" val="117838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208</TotalTime>
  <Words>153</Words>
  <Application>Microsoft Macintosh PowerPoint</Application>
  <PresentationFormat>On-screen Show (4:3)</PresentationFormat>
  <Paragraphs>36</Paragraphs>
  <Slides>10</Slides>
  <Notes>7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Apothecary</vt:lpstr>
      <vt:lpstr>Microsoft Word Document</vt:lpstr>
      <vt:lpstr>    Unicellular organisms –Protists four</vt:lpstr>
      <vt:lpstr>PowerPoint Presentation</vt:lpstr>
      <vt:lpstr>What is a protists ?</vt:lpstr>
      <vt:lpstr>EUGLENA</vt:lpstr>
      <vt:lpstr> Euglena</vt:lpstr>
      <vt:lpstr>AMOEBA</vt:lpstr>
      <vt:lpstr> Amoebas</vt:lpstr>
      <vt:lpstr> PARAMECIUM</vt:lpstr>
      <vt:lpstr>VOLVOX</vt:lpstr>
      <vt:lpstr>Volvox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Unicellular organisms –Protists four</dc:title>
  <dc:creator>Durham Public Schools</dc:creator>
  <cp:lastModifiedBy>Durham Public Schools</cp:lastModifiedBy>
  <cp:revision>2</cp:revision>
  <dcterms:created xsi:type="dcterms:W3CDTF">2017-10-22T21:03:49Z</dcterms:created>
  <dcterms:modified xsi:type="dcterms:W3CDTF">2017-10-23T14:03:16Z</dcterms:modified>
</cp:coreProperties>
</file>